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73" r:id="rId6"/>
    <p:sldId id="265" r:id="rId7"/>
    <p:sldId id="266" r:id="rId8"/>
    <p:sldId id="267" r:id="rId9"/>
    <p:sldId id="258" r:id="rId10"/>
    <p:sldId id="269" r:id="rId11"/>
    <p:sldId id="272" r:id="rId12"/>
    <p:sldId id="271" r:id="rId13"/>
    <p:sldId id="270" r:id="rId14"/>
    <p:sldId id="276" r:id="rId15"/>
    <p:sldId id="275" r:id="rId16"/>
    <p:sldId id="274" r:id="rId17"/>
    <p:sldId id="277" r:id="rId18"/>
    <p:sldId id="278" r:id="rId19"/>
    <p:sldId id="279" r:id="rId20"/>
    <p:sldId id="280" r:id="rId21"/>
    <p:sldId id="281" r:id="rId22"/>
    <p:sldId id="282" r:id="rId23"/>
    <p:sldId id="283" r:id="rId24"/>
    <p:sldId id="284" r:id="rId25"/>
    <p:sldId id="286" r:id="rId26"/>
    <p:sldId id="285" r:id="rId27"/>
    <p:sldId id="287" r:id="rId28"/>
    <p:sldId id="288" r:id="rId29"/>
    <p:sldId id="289" r:id="rId30"/>
    <p:sldId id="290" r:id="rId31"/>
    <p:sldId id="291" r:id="rId32"/>
    <p:sldId id="292" r:id="rId33"/>
    <p:sldId id="293" r:id="rId34"/>
    <p:sldId id="294" r:id="rId35"/>
    <p:sldId id="295" r:id="rId36"/>
    <p:sldId id="296"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00"/>
    <a:srgbClr val="FFCD2F"/>
    <a:srgbClr val="00FFFF"/>
    <a:srgbClr val="05FF05"/>
    <a:srgbClr val="B01513"/>
    <a:srgbClr val="333333"/>
    <a:srgbClr val="5F5F5F"/>
    <a:srgbClr val="993300"/>
    <a:srgbClr val="F16F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75" d="100"/>
          <a:sy n="75" d="100"/>
        </p:scale>
        <p:origin x="90"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10/25/2018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ccount.microsoft.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561" y="3078459"/>
            <a:ext cx="1310682" cy="131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 Check the MacOS version</a:t>
            </a:r>
            <a:endParaRPr lang="en-US" dirty="0"/>
          </a:p>
        </p:txBody>
      </p:sp>
      <p:sp>
        <p:nvSpPr>
          <p:cNvPr id="3" name="Marcador de contenido 2"/>
          <p:cNvSpPr>
            <a:spLocks noGrp="1"/>
          </p:cNvSpPr>
          <p:nvPr>
            <p:ph idx="1"/>
          </p:nvPr>
        </p:nvSpPr>
        <p:spPr>
          <a:xfrm>
            <a:off x="638761" y="1989574"/>
            <a:ext cx="3533234" cy="1409250"/>
          </a:xfrm>
        </p:spPr>
        <p:txBody>
          <a:bodyPr/>
          <a:lstStyle/>
          <a:p>
            <a:r>
              <a:rPr lang="en-US" dirty="0" smtClean="0"/>
              <a:t>You can achieve this by going to the </a:t>
            </a:r>
            <a:r>
              <a:rPr lang="en-US" dirty="0"/>
              <a:t>apple (</a:t>
            </a:r>
            <a:r>
              <a:rPr lang="en-US" dirty="0" smtClean="0"/>
              <a:t>  )icon, and selecting the option “About this Mac”</a:t>
            </a:r>
            <a:endParaRPr lang="en-US" dirty="0"/>
          </a:p>
        </p:txBody>
      </p:sp>
      <p:pic>
        <p:nvPicPr>
          <p:cNvPr id="5" name="Imagen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513797" y="2323441"/>
            <a:ext cx="360000" cy="360000"/>
          </a:xfrm>
          <a:prstGeom prst="rect">
            <a:avLst/>
          </a:prstGeo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0097" y="3446660"/>
            <a:ext cx="3043700" cy="2986162"/>
          </a:xfrm>
          <a:prstGeom prst="rect">
            <a:avLst/>
          </a:prstGeom>
          <a:ln>
            <a:noFill/>
          </a:ln>
          <a:effectLst>
            <a:outerShdw blurRad="190500" algn="tl" rotWithShape="0">
              <a:srgbClr val="000000">
                <a:alpha val="70000"/>
              </a:srgbClr>
            </a:outerShdw>
          </a:effectLst>
        </p:spPr>
      </p:pic>
      <p:sp>
        <p:nvSpPr>
          <p:cNvPr id="7" name="Marco 6"/>
          <p:cNvSpPr/>
          <p:nvPr/>
        </p:nvSpPr>
        <p:spPr>
          <a:xfrm>
            <a:off x="936959" y="3659991"/>
            <a:ext cx="2936838" cy="376517"/>
          </a:xfrm>
          <a:prstGeom prst="frame">
            <a:avLst/>
          </a:prstGeom>
          <a:solidFill>
            <a:srgbClr val="73FF2D"/>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echa derecha 7"/>
          <p:cNvSpPr/>
          <p:nvPr/>
        </p:nvSpPr>
        <p:spPr>
          <a:xfrm>
            <a:off x="4586505" y="4824171"/>
            <a:ext cx="1040802" cy="231140"/>
          </a:xfrm>
          <a:prstGeom prst="rightArrow">
            <a:avLst/>
          </a:prstGeom>
          <a:solidFill>
            <a:srgbClr val="73FF2D"/>
          </a:solidFill>
          <a:ln>
            <a:solidFill>
              <a:srgbClr val="F16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40016" y="3446660"/>
            <a:ext cx="5624215" cy="3287304"/>
          </a:xfrm>
          <a:prstGeom prst="rect">
            <a:avLst/>
          </a:prstGeom>
          <a:ln>
            <a:noFill/>
          </a:ln>
          <a:effectLst>
            <a:outerShdw blurRad="190500" algn="tl" rotWithShape="0">
              <a:srgbClr val="000000">
                <a:alpha val="70000"/>
              </a:srgbClr>
            </a:outerShdw>
          </a:effectLst>
        </p:spPr>
      </p:pic>
      <p:sp>
        <p:nvSpPr>
          <p:cNvPr id="4" name="CuadroTexto 3"/>
          <p:cNvSpPr txBox="1"/>
          <p:nvPr/>
        </p:nvSpPr>
        <p:spPr>
          <a:xfrm>
            <a:off x="5256006" y="1399442"/>
            <a:ext cx="6708226" cy="2323713"/>
          </a:xfrm>
          <a:prstGeom prst="rect">
            <a:avLst/>
          </a:prstGeom>
          <a:noFill/>
        </p:spPr>
        <p:txBody>
          <a:bodyPr wrap="square" rtlCol="0">
            <a:spAutoFit/>
          </a:bodyPr>
          <a:lstStyle/>
          <a:p>
            <a:pPr marL="342900" indent="-3429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Supported </a:t>
            </a:r>
            <a:r>
              <a:rPr lang="en-US" sz="2000" dirty="0" err="1">
                <a:latin typeface="+mj-lt"/>
                <a:ea typeface="+mj-ea"/>
                <a:cs typeface="+mj-cs"/>
              </a:rPr>
              <a:t>MacOS</a:t>
            </a:r>
            <a:r>
              <a:rPr lang="en-US" sz="2000" dirty="0">
                <a:latin typeface="+mj-lt"/>
                <a:ea typeface="+mj-ea"/>
                <a:cs typeface="+mj-cs"/>
              </a:rPr>
              <a:t> Versions:</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2019 &amp; 365: </a:t>
            </a:r>
            <a:r>
              <a:rPr lang="en-US" sz="2000" dirty="0" err="1" smtClean="0">
                <a:latin typeface="+mj-lt"/>
                <a:ea typeface="+mj-ea"/>
                <a:cs typeface="+mj-cs"/>
              </a:rPr>
              <a:t>MacOS</a:t>
            </a:r>
            <a:r>
              <a:rPr lang="en-US" sz="2000" dirty="0" smtClean="0">
                <a:latin typeface="+mj-lt"/>
                <a:ea typeface="+mj-ea"/>
                <a:cs typeface="+mj-cs"/>
              </a:rPr>
              <a:t> 10.12 “Sierra” and above.</a:t>
            </a:r>
          </a:p>
          <a:p>
            <a:pPr marL="800100" lvl="1" indent="-342900" defTabSz="457200">
              <a:spcBef>
                <a:spcPts val="1000"/>
              </a:spcBef>
              <a:buClr>
                <a:schemeClr val="bg2">
                  <a:lumMod val="40000"/>
                  <a:lumOff val="60000"/>
                </a:schemeClr>
              </a:buClr>
              <a:buSzPct val="80000"/>
              <a:buFont typeface="Wingdings 3" charset="2"/>
              <a:buChar char=""/>
            </a:pPr>
            <a:r>
              <a:rPr lang="en-US" sz="2000" dirty="0" smtClean="0">
                <a:latin typeface="+mj-lt"/>
                <a:ea typeface="+mj-ea"/>
                <a:cs typeface="+mj-cs"/>
              </a:rPr>
              <a:t>Office 2016 &amp; 365: </a:t>
            </a:r>
            <a:r>
              <a:rPr lang="en-US" sz="2000" dirty="0" err="1" smtClean="0">
                <a:latin typeface="+mj-lt"/>
                <a:ea typeface="+mj-ea"/>
                <a:cs typeface="+mj-cs"/>
              </a:rPr>
              <a:t>MacOS</a:t>
            </a:r>
            <a:r>
              <a:rPr lang="en-US" sz="2000" dirty="0" smtClean="0">
                <a:latin typeface="+mj-lt"/>
                <a:ea typeface="+mj-ea"/>
                <a:cs typeface="+mj-cs"/>
              </a:rPr>
              <a:t> 10.10 “Yosemite” to 10.13 “High Sierra”</a:t>
            </a:r>
          </a:p>
          <a:p>
            <a:pPr marL="800100" lvl="1" indent="-342900" defTabSz="457200">
              <a:spcBef>
                <a:spcPts val="1000"/>
              </a:spcBef>
              <a:buClr>
                <a:schemeClr val="bg2">
                  <a:lumMod val="40000"/>
                  <a:lumOff val="60000"/>
                </a:schemeClr>
              </a:buClr>
              <a:buSzPct val="80000"/>
              <a:buFont typeface="Wingdings 3" charset="2"/>
              <a:buChar char=""/>
            </a:pPr>
            <a:endParaRPr lang="en-US" sz="2000" dirty="0">
              <a:latin typeface="+mj-lt"/>
              <a:ea typeface="+mj-ea"/>
              <a:cs typeface="+mj-cs"/>
            </a:endParaRPr>
          </a:p>
        </p:txBody>
      </p:sp>
    </p:spTree>
    <p:extLst>
      <p:ext uri="{BB962C8B-B14F-4D97-AF65-F5344CB8AC3E}">
        <p14:creationId xmlns:p14="http://schemas.microsoft.com/office/powerpoint/2010/main" val="3557154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2. Get the Office for Mac Installer</a:t>
            </a:r>
            <a:endParaRPr lang="en-US" dirty="0"/>
          </a:p>
        </p:txBody>
      </p:sp>
      <p:sp>
        <p:nvSpPr>
          <p:cNvPr id="4" name="CuadroTexto 3"/>
          <p:cNvSpPr txBox="1"/>
          <p:nvPr/>
        </p:nvSpPr>
        <p:spPr>
          <a:xfrm>
            <a:off x="290455" y="2280621"/>
            <a:ext cx="3958815" cy="1754326"/>
          </a:xfrm>
          <a:prstGeom prst="rect">
            <a:avLst/>
          </a:prstGeom>
          <a:noFill/>
        </p:spPr>
        <p:txBody>
          <a:bodyPr wrap="square" rtlCol="0">
            <a:spAutoFit/>
          </a:bodyPr>
          <a:lstStyle/>
          <a:p>
            <a:r>
              <a:rPr lang="en-US" dirty="0" smtClean="0"/>
              <a:t>Sign in to customer’s account through </a:t>
            </a:r>
            <a:r>
              <a:rPr lang="en-US" dirty="0" smtClean="0">
                <a:hlinkClick r:id="rId2"/>
              </a:rPr>
              <a:t>https://account.microsoft.com</a:t>
            </a:r>
            <a:r>
              <a:rPr lang="en-US" dirty="0" smtClean="0"/>
              <a:t> and download the installer through the “Services and Subscriptions” tab.</a:t>
            </a:r>
            <a:endParaRPr lang="en-US" dirty="0"/>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000773" y="1853248"/>
            <a:ext cx="7954666" cy="44540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3174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1" y="452718"/>
            <a:ext cx="9299333" cy="1400530"/>
          </a:xfrm>
        </p:spPr>
        <p:txBody>
          <a:bodyPr/>
          <a:lstStyle/>
          <a:p>
            <a:r>
              <a:rPr lang="en-US" dirty="0" smtClean="0"/>
              <a:t>Pro-Tip: Other ways to get the Mac Installer</a:t>
            </a:r>
            <a:endParaRPr lang="en-US" dirty="0"/>
          </a:p>
        </p:txBody>
      </p:sp>
      <p:sp>
        <p:nvSpPr>
          <p:cNvPr id="3" name="Marcador de contenido 2"/>
          <p:cNvSpPr>
            <a:spLocks noGrp="1"/>
          </p:cNvSpPr>
          <p:nvPr>
            <p:ph idx="1"/>
          </p:nvPr>
        </p:nvSpPr>
        <p:spPr>
          <a:xfrm>
            <a:off x="1103311" y="2052919"/>
            <a:ext cx="9299333" cy="1357256"/>
          </a:xfrm>
        </p:spPr>
        <p:txBody>
          <a:bodyPr>
            <a:normAutofit/>
          </a:bodyPr>
          <a:lstStyle/>
          <a:p>
            <a:r>
              <a:rPr lang="en-US" dirty="0" smtClean="0"/>
              <a:t>If for some reason you cannot download the Mac installer from customer’s account, you may download it straight from </a:t>
            </a:r>
            <a:r>
              <a:rPr lang="en-US" dirty="0" smtClean="0">
                <a:solidFill>
                  <a:srgbClr val="FFC000"/>
                </a:solidFill>
              </a:rPr>
              <a:t>support.office.com</a:t>
            </a:r>
            <a:r>
              <a:rPr lang="en-US" dirty="0" smtClean="0"/>
              <a:t>. Just search for the keywords “High Sierra Support” or “Mojave Support”. </a:t>
            </a:r>
            <a:endParaRPr lang="en-U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03311" y="3410175"/>
            <a:ext cx="10092824" cy="3291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31154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795169"/>
          </a:xfrm>
        </p:spPr>
        <p:txBody>
          <a:bodyPr/>
          <a:lstStyle/>
          <a:p>
            <a:r>
              <a:rPr lang="en-US" dirty="0" smtClean="0"/>
              <a:t>3. Run the Installer</a:t>
            </a:r>
            <a:endParaRPr lang="en-US" dirty="0"/>
          </a:p>
        </p:txBody>
      </p:sp>
      <p:pic>
        <p:nvPicPr>
          <p:cNvPr id="4"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910" y="1247885"/>
            <a:ext cx="9396181"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45864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3.1 License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363" y="1310360"/>
            <a:ext cx="9353275"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69524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16684"/>
          </a:xfrm>
        </p:spPr>
        <p:txBody>
          <a:bodyPr/>
          <a:lstStyle/>
          <a:p>
            <a:r>
              <a:rPr lang="en-US" dirty="0" smtClean="0"/>
              <a:t>3.2 Accept Agreement</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328" y="1269402"/>
            <a:ext cx="9845344"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800859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922188"/>
          </a:xfrm>
        </p:spPr>
        <p:txBody>
          <a:bodyPr/>
          <a:lstStyle/>
          <a:p>
            <a:r>
              <a:rPr lang="en-US" dirty="0" smtClean="0"/>
              <a:t>3.3 Select Install Location – Install</a:t>
            </a:r>
            <a:endParaRPr lang="en-US" dirty="0"/>
          </a:p>
        </p:txBody>
      </p:sp>
      <p:pic>
        <p:nvPicPr>
          <p:cNvPr id="17" name="Marcador de contenido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74906"/>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43286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859715"/>
          </a:xfrm>
        </p:spPr>
        <p:txBody>
          <a:bodyPr/>
          <a:lstStyle/>
          <a:p>
            <a:r>
              <a:rPr lang="en-US" dirty="0" smtClean="0"/>
              <a:t>3.4 Enter Admin Password</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2433"/>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504088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239045"/>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381408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Installing..</a:t>
            </a:r>
            <a:endParaRPr lang="en-US" dirty="0"/>
          </a:p>
        </p:txBody>
      </p:sp>
      <p:pic>
        <p:nvPicPr>
          <p:cNvPr id="3" name="Marcador de contenido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0361"/>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38877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hlinkClick r:id="rId2" action="ppaction://hlinksldjump"/>
              </a:rPr>
              <a:t>Mac Terminology</a:t>
            </a:r>
            <a:endParaRPr lang="en-US" sz="2400" dirty="0" smtClean="0"/>
          </a:p>
          <a:p>
            <a:r>
              <a:rPr lang="en-US" sz="2400" dirty="0" smtClean="0">
                <a:hlinkClick r:id="rId3" action="ppaction://hlinksldjump"/>
              </a:rPr>
              <a:t>Office for Mac Installation &amp; Activation</a:t>
            </a:r>
            <a:endParaRPr lang="en-US" sz="2400" dirty="0" smtClean="0"/>
          </a:p>
          <a:p>
            <a:r>
              <a:rPr lang="en-US" sz="2400" dirty="0" smtClean="0"/>
              <a:t>Uninstall Office from Mac</a:t>
            </a:r>
          </a:p>
          <a:p>
            <a:r>
              <a:rPr lang="en-US" sz="2400" dirty="0" smtClean="0"/>
              <a:t>Removal Tools available for Mac</a:t>
            </a:r>
          </a:p>
          <a:p>
            <a:r>
              <a:rPr lang="en-US" sz="2400" dirty="0" smtClean="0"/>
              <a:t>Troubleshooting signing-in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Installing</a:t>
            </a:r>
            <a:r>
              <a:rPr lang="en-US" dirty="0" smtClean="0"/>
              <a:t>… Done!</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000" y="1310360"/>
            <a:ext cx="8640000" cy="540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6988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4</a:t>
            </a:r>
            <a:r>
              <a:rPr lang="en-US" dirty="0" smtClean="0"/>
              <a:t>. Activate Office</a:t>
            </a:r>
            <a:endParaRPr lang="en-US" dirty="0"/>
          </a:p>
        </p:txBody>
      </p:sp>
      <p:sp>
        <p:nvSpPr>
          <p:cNvPr id="3" name="Marcador de contenido 2"/>
          <p:cNvSpPr>
            <a:spLocks noGrp="1"/>
          </p:cNvSpPr>
          <p:nvPr>
            <p:ph idx="1"/>
          </p:nvPr>
        </p:nvSpPr>
        <p:spPr>
          <a:xfrm>
            <a:off x="1103312" y="2052919"/>
            <a:ext cx="2532773" cy="3110752"/>
          </a:xfrm>
        </p:spPr>
        <p:txBody>
          <a:bodyPr/>
          <a:lstStyle/>
          <a:p>
            <a:r>
              <a:rPr lang="en-US" dirty="0" smtClean="0"/>
              <a:t>Open any Office App. The first time you run </a:t>
            </a:r>
            <a:r>
              <a:rPr lang="en-US" dirty="0"/>
              <a:t>O</a:t>
            </a:r>
            <a:r>
              <a:rPr lang="en-US" dirty="0" smtClean="0"/>
              <a:t>ffice you will get this screen.</a:t>
            </a:r>
            <a:endParaRPr lang="en-US" dirty="0"/>
          </a:p>
        </p:txBody>
      </p:sp>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068183" y="1791150"/>
            <a:ext cx="4055634" cy="4851698"/>
          </a:xfrm>
          <a:prstGeom prst="rect">
            <a:avLst/>
          </a:prstGeom>
          <a:ln>
            <a:noFill/>
          </a:ln>
          <a:effectLst>
            <a:outerShdw blurRad="190500" algn="tl" rotWithShape="0">
              <a:srgbClr val="000000">
                <a:alpha val="70000"/>
              </a:srgbClr>
            </a:outerShdw>
          </a:effectLst>
        </p:spPr>
      </p:pic>
      <p:sp>
        <p:nvSpPr>
          <p:cNvPr id="5" name="Marcador de contenido 2"/>
          <p:cNvSpPr txBox="1">
            <a:spLocks/>
          </p:cNvSpPr>
          <p:nvPr/>
        </p:nvSpPr>
        <p:spPr>
          <a:xfrm>
            <a:off x="1216355" y="5163671"/>
            <a:ext cx="2887600" cy="6849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Click </a:t>
            </a:r>
            <a:r>
              <a:rPr lang="en-US" dirty="0" smtClean="0">
                <a:solidFill>
                  <a:srgbClr val="FFFF00"/>
                </a:solidFill>
                <a:effectLst>
                  <a:outerShdw blurRad="38100" dist="38100" dir="2700000" algn="tl">
                    <a:srgbClr val="000000">
                      <a:alpha val="43137"/>
                    </a:srgbClr>
                  </a:outerShdw>
                </a:effectLst>
              </a:rPr>
              <a:t>Get Started</a:t>
            </a:r>
            <a:endParaRPr lang="en-US"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448513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5. Sign-in to Activate</a:t>
            </a:r>
            <a:endParaRPr lang="en-US" dirty="0"/>
          </a:p>
        </p:txBody>
      </p:sp>
      <p:pic>
        <p:nvPicPr>
          <p:cNvPr id="3" name="Marcador de contenido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381417" y="2322480"/>
            <a:ext cx="3303251" cy="3960000"/>
          </a:xfrm>
          <a:prstGeom prst="rect">
            <a:avLst/>
          </a:prstGeom>
          <a:ln>
            <a:noFill/>
          </a:ln>
          <a:effectLst>
            <a:outerShdw blurRad="190500" algn="tl" rotWithShape="0">
              <a:srgbClr val="000000">
                <a:alpha val="70000"/>
              </a:srgbClr>
            </a:outerShdw>
          </a:effectLst>
        </p:spPr>
      </p:pic>
      <p:sp>
        <p:nvSpPr>
          <p:cNvPr id="4" name="Flecha derecha 3"/>
          <p:cNvSpPr/>
          <p:nvPr/>
        </p:nvSpPr>
        <p:spPr>
          <a:xfrm>
            <a:off x="3842447" y="3845754"/>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61962" y="2322480"/>
            <a:ext cx="3269612" cy="3960000"/>
          </a:xfrm>
          <a:prstGeom prst="rect">
            <a:avLst/>
          </a:prstGeom>
          <a:ln>
            <a:noFill/>
          </a:ln>
          <a:effectLst>
            <a:outerShdw blurRad="190500" algn="tl" rotWithShape="0">
              <a:srgbClr val="000000">
                <a:alpha val="70000"/>
              </a:srgbClr>
            </a:outerShdw>
          </a:effectLst>
        </p:spPr>
      </p:pic>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8867" y="2322480"/>
            <a:ext cx="3314194" cy="3960000"/>
          </a:xfrm>
          <a:prstGeom prst="rect">
            <a:avLst/>
          </a:prstGeom>
          <a:ln>
            <a:noFill/>
          </a:ln>
          <a:effectLst>
            <a:outerShdw blurRad="190500" algn="tl" rotWithShape="0">
              <a:srgbClr val="000000">
                <a:alpha val="70000"/>
              </a:srgbClr>
            </a:outerShdw>
          </a:effectLst>
        </p:spPr>
      </p:pic>
      <p:sp>
        <p:nvSpPr>
          <p:cNvPr id="9" name="Flecha derecha 8"/>
          <p:cNvSpPr/>
          <p:nvPr/>
        </p:nvSpPr>
        <p:spPr>
          <a:xfrm>
            <a:off x="8089353" y="3845754"/>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935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3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4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a:t>6</a:t>
            </a:r>
            <a:r>
              <a:rPr lang="en-US" dirty="0" smtClean="0"/>
              <a:t>. </a:t>
            </a:r>
            <a:r>
              <a:rPr lang="en-US" dirty="0" smtClean="0"/>
              <a:t>Profit…!</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103312" y="1853248"/>
            <a:ext cx="3293054" cy="3960000"/>
          </a:xfrm>
          <a:prstGeom prst="rect">
            <a:avLst/>
          </a:prstGeom>
          <a:ln>
            <a:noFill/>
          </a:ln>
          <a:effectLst>
            <a:outerShdw blurRad="190500" algn="tl" rotWithShape="0">
              <a:srgbClr val="000000">
                <a:alpha val="70000"/>
              </a:srgbClr>
            </a:outerShdw>
          </a:effectLst>
        </p:spPr>
      </p:pic>
      <p:sp>
        <p:nvSpPr>
          <p:cNvPr id="5" name="Flecha derecha 4"/>
          <p:cNvSpPr/>
          <p:nvPr/>
        </p:nvSpPr>
        <p:spPr>
          <a:xfrm>
            <a:off x="4786453" y="3694885"/>
            <a:ext cx="661736" cy="276726"/>
          </a:xfrm>
          <a:prstGeom prst="rightArrow">
            <a:avLst/>
          </a:prstGeom>
          <a:solidFill>
            <a:srgbClr val="FFCD2F"/>
          </a:solidFill>
          <a:ln>
            <a:solidFill>
              <a:srgbClr val="FFFF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8276" y="1853248"/>
            <a:ext cx="3310109" cy="396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889172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9120188" cy="1299882"/>
          </a:xfrm>
        </p:spPr>
        <p:txBody>
          <a:bodyPr/>
          <a:lstStyle/>
          <a:p>
            <a:r>
              <a:rPr lang="en-US" dirty="0" smtClean="0"/>
              <a:t>Other ways to launch the activation wizard.</a:t>
            </a:r>
            <a:endParaRPr lang="en-US" dirty="0"/>
          </a:p>
        </p:txBody>
      </p:sp>
      <p:pic>
        <p:nvPicPr>
          <p:cNvPr id="4" name="Marcador de contenido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103312" y="2383723"/>
            <a:ext cx="4660030" cy="4320000"/>
          </a:xfrm>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53301" y="2383723"/>
            <a:ext cx="3581399" cy="4320000"/>
          </a:xfrm>
          <a:prstGeom prst="rect">
            <a:avLst/>
          </a:prstGeom>
        </p:spPr>
      </p:pic>
      <p:sp>
        <p:nvSpPr>
          <p:cNvPr id="6" name="Rectángulo 5"/>
          <p:cNvSpPr/>
          <p:nvPr/>
        </p:nvSpPr>
        <p:spPr>
          <a:xfrm>
            <a:off x="7353301" y="6007100"/>
            <a:ext cx="520699" cy="4445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645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Uninstalling Office from Mac</a:t>
            </a:r>
            <a:endParaRPr lang="en-US" dirty="0"/>
          </a:p>
        </p:txBody>
      </p:sp>
      <p:pic>
        <p:nvPicPr>
          <p:cNvPr id="7" name="Imagen 6"/>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603348" y="2185084"/>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75641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200" fill="hold">
                                          <p:stCondLst>
                                            <p:cond delay="0"/>
                                          </p:stCondLst>
                                        </p:cTn>
                                        <p:tgtEl>
                                          <p:spTgt spid="7"/>
                                        </p:tgtEl>
                                        <p:attrNameLst>
                                          <p:attrName>r</p:attrName>
                                        </p:attrNameLst>
                                      </p:cBhvr>
                                    </p:animRot>
                                    <p:animRot by="-240000">
                                      <p:cBhvr>
                                        <p:cTn id="7" dur="400" fill="hold">
                                          <p:stCondLst>
                                            <p:cond delay="400"/>
                                          </p:stCondLst>
                                        </p:cTn>
                                        <p:tgtEl>
                                          <p:spTgt spid="7"/>
                                        </p:tgtEl>
                                        <p:attrNameLst>
                                          <p:attrName>r</p:attrName>
                                        </p:attrNameLst>
                                      </p:cBhvr>
                                    </p:animRot>
                                    <p:animRot by="240000">
                                      <p:cBhvr>
                                        <p:cTn id="8" dur="400" fill="hold">
                                          <p:stCondLst>
                                            <p:cond delay="800"/>
                                          </p:stCondLst>
                                        </p:cTn>
                                        <p:tgtEl>
                                          <p:spTgt spid="7"/>
                                        </p:tgtEl>
                                        <p:attrNameLst>
                                          <p:attrName>r</p:attrName>
                                        </p:attrNameLst>
                                      </p:cBhvr>
                                    </p:animRot>
                                    <p:animRot by="-240000">
                                      <p:cBhvr>
                                        <p:cTn id="9" dur="400" fill="hold">
                                          <p:stCondLst>
                                            <p:cond delay="1200"/>
                                          </p:stCondLst>
                                        </p:cTn>
                                        <p:tgtEl>
                                          <p:spTgt spid="7"/>
                                        </p:tgtEl>
                                        <p:attrNameLst>
                                          <p:attrName>r</p:attrName>
                                        </p:attrNameLst>
                                      </p:cBhvr>
                                    </p:animRot>
                                    <p:animRot by="120000">
                                      <p:cBhvr>
                                        <p:cTn id="10" dur="400" fill="hold">
                                          <p:stCondLst>
                                            <p:cond delay="16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8191743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17935708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7086178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19785104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48" y="2185084"/>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13359778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87888915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84434768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87082900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49817763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1974856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231783303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3. Run the Installer</a:t>
            </a:r>
            <a:endParaRPr lang="en-US" dirty="0"/>
          </a:p>
        </p:txBody>
      </p:sp>
      <p:sp>
        <p:nvSpPr>
          <p:cNvPr id="16" name="Marcador de contenido 15"/>
          <p:cNvSpPr>
            <a:spLocks noGrp="1"/>
          </p:cNvSpPr>
          <p:nvPr>
            <p:ph idx="1"/>
          </p:nvPr>
        </p:nvSpPr>
        <p:spPr/>
        <p:txBody>
          <a:bodyPr/>
          <a:lstStyle/>
          <a:p>
            <a:endParaRPr lang="en-US"/>
          </a:p>
        </p:txBody>
      </p:sp>
    </p:spTree>
    <p:extLst>
      <p:ext uri="{BB962C8B-B14F-4D97-AF65-F5344CB8AC3E}">
        <p14:creationId xmlns:p14="http://schemas.microsoft.com/office/powerpoint/2010/main" val="376125518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a:t>
            </a:r>
            <a:r>
              <a:rPr lang="en-US" sz="2400" dirty="0" smtClean="0"/>
              <a:t>display </a:t>
            </a:r>
            <a:r>
              <a:rPr lang="en-US" sz="2400" dirty="0" smtClean="0"/>
              <a:t>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
        <p:nvSpPr>
          <p:cNvPr id="5" name="CuadroTexto 4"/>
          <p:cNvSpPr txBox="1"/>
          <p:nvPr/>
        </p:nvSpPr>
        <p:spPr>
          <a:xfrm>
            <a:off x="4055633" y="2377440"/>
            <a:ext cx="4023360" cy="1077218"/>
          </a:xfrm>
          <a:prstGeom prst="rect">
            <a:avLst/>
          </a:prstGeom>
          <a:solidFill>
            <a:srgbClr val="333333">
              <a:alpha val="49804"/>
            </a:srgbClr>
          </a:solidFill>
          <a:ln w="28575">
            <a:solidFill>
              <a:schemeClr val="bg1">
                <a:lumMod val="85000"/>
                <a:lumOff val="15000"/>
              </a:schemeClr>
            </a:solidFill>
          </a:ln>
        </p:spPr>
        <p:txBody>
          <a:bodyPr wrap="square" rtlCol="0">
            <a:spAutoFit/>
          </a:bodyPr>
          <a:lstStyle/>
          <a:p>
            <a:pPr algn="ctr"/>
            <a:r>
              <a:rPr lang="en-US" sz="3200" dirty="0" smtClean="0">
                <a:effectLst>
                  <a:outerShdw blurRad="38100" dist="38100" dir="2700000" algn="tl">
                    <a:srgbClr val="000000">
                      <a:alpha val="43137"/>
                    </a:srgbClr>
                  </a:outerShdw>
                </a:effectLst>
              </a:rPr>
              <a:t>The MacOS Desktop</a:t>
            </a:r>
            <a:endParaRPr lang="en-US" sz="3200" dirty="0">
              <a:effectLst>
                <a:outerShdw blurRad="38100" dist="38100" dir="2700000" algn="tl">
                  <a:srgbClr val="000000">
                    <a:alpha val="43137"/>
                  </a:srgbClr>
                </a:outerShdw>
              </a:effectLst>
            </a:endParaRPr>
          </a:p>
        </p:txBody>
      </p:sp>
      <p:sp>
        <p:nvSpPr>
          <p:cNvPr id="8" name="Rectángulo 7"/>
          <p:cNvSpPr/>
          <p:nvPr/>
        </p:nvSpPr>
        <p:spPr>
          <a:xfrm>
            <a:off x="1742740" y="6368527"/>
            <a:ext cx="8670662" cy="489473"/>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8"/>
          <p:cNvSpPr/>
          <p:nvPr/>
        </p:nvSpPr>
        <p:spPr>
          <a:xfrm>
            <a:off x="441061" y="-1"/>
            <a:ext cx="2861537" cy="161365"/>
          </a:xfrm>
          <a:prstGeom prst="rect">
            <a:avLst/>
          </a:prstGeom>
          <a:solidFill>
            <a:srgbClr val="B01513">
              <a:alpha val="20000"/>
            </a:srgbClr>
          </a:solidFill>
          <a:ln w="28575">
            <a:solidFill>
              <a:srgbClr val="00FFFF">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9"/>
          <p:cNvSpPr/>
          <p:nvPr/>
        </p:nvSpPr>
        <p:spPr>
          <a:xfrm>
            <a:off x="86060" y="-1"/>
            <a:ext cx="301215" cy="161366"/>
          </a:xfrm>
          <a:prstGeom prst="rect">
            <a:avLst/>
          </a:prstGeom>
          <a:solidFill>
            <a:srgbClr val="B01513">
              <a:alpha val="20000"/>
            </a:srgbClr>
          </a:solidFill>
          <a:ln w="28575">
            <a:solidFill>
              <a:srgbClr val="05FF05">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8295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637" y="5495376"/>
            <a:ext cx="2961905" cy="609524"/>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616" y="5495376"/>
            <a:ext cx="5084322" cy="609524"/>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5" cstate="print">
            <a:extLst>
              <a:ext uri="{BEBA8EAE-BF5A-486C-A8C5-ECC9F3942E4B}">
                <a14:imgProps xmlns:a14="http://schemas.microsoft.com/office/drawing/2010/main">
                  <a14:imgLayer r:embed="rId6">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 uri="{28A0092B-C50C-407E-A947-70E740481C1C}">
                <a14:useLocalDpi xmlns:a14="http://schemas.microsoft.com/office/drawing/2010/main" val="0"/>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pic>
        <p:nvPicPr>
          <p:cNvPr id="10" name="Imagen 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4" y="1447801"/>
            <a:ext cx="8825659" cy="1058732"/>
          </a:xfrm>
        </p:spPr>
        <p:txBody>
          <a:bodyPr/>
          <a:lstStyle/>
          <a:p>
            <a:pPr algn="ctr"/>
            <a:r>
              <a:rPr lang="en-US" dirty="0" smtClean="0"/>
              <a:t>Office for Mac Installation</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4737100" y="2286794"/>
            <a:ext cx="2284413" cy="2284413"/>
          </a:xfrm>
          <a:prstGeom prst="rect">
            <a:avLst/>
          </a:prstGeom>
          <a:ln>
            <a:noFill/>
          </a:ln>
          <a:effectLst>
            <a:softEdge rad="112500"/>
          </a:effectLst>
        </p:spPr>
      </p:pic>
      <p:pic>
        <p:nvPicPr>
          <p:cNvPr id="6" name="Imagen 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421427" y="4571207"/>
            <a:ext cx="4915757" cy="1131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59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576</TotalTime>
  <Words>426</Words>
  <Application>Microsoft Office PowerPoint</Application>
  <PresentationFormat>Panorámica</PresentationFormat>
  <Paragraphs>73</Paragraphs>
  <Slides>37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37</vt:i4>
      </vt:variant>
    </vt:vector>
  </HeadingPairs>
  <TitlesOfParts>
    <vt:vector size="41"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Presentación de PowerPoint</vt:lpstr>
      <vt:lpstr>Office for Mac Installation</vt:lpstr>
      <vt:lpstr>1. Check the MacOS version</vt:lpstr>
      <vt:lpstr>2. Get the Office for Mac Installer</vt:lpstr>
      <vt:lpstr>Pro-Tip: Other ways to get the Mac Installer</vt:lpstr>
      <vt:lpstr>3. Run the Installer</vt:lpstr>
      <vt:lpstr>3.1 License Agreement</vt:lpstr>
      <vt:lpstr>3.2 Accept Agreement</vt:lpstr>
      <vt:lpstr>3.3 Select Install Location – Install</vt:lpstr>
      <vt:lpstr>3.4 Enter Admin Password</vt:lpstr>
      <vt:lpstr>Installing.</vt:lpstr>
      <vt:lpstr>Installing..</vt:lpstr>
      <vt:lpstr>Installing… Done!</vt:lpstr>
      <vt:lpstr>4. Activate Office</vt:lpstr>
      <vt:lpstr>5. Sign-in to Activate</vt:lpstr>
      <vt:lpstr>6. Profit…!</vt:lpstr>
      <vt:lpstr>Other ways to launch the activation wizard.</vt:lpstr>
      <vt:lpstr>Uninstalling Office from Mac</vt:lpstr>
      <vt:lpstr>3. Run the Installer</vt:lpstr>
      <vt:lpstr>3. Run the Installer</vt:lpstr>
      <vt:lpstr>3. Run the Installer</vt:lpstr>
      <vt:lpstr>3. Run the Installer</vt:lpstr>
      <vt:lpstr>3. Run the Installer</vt:lpstr>
      <vt:lpstr>3. Run the Installer</vt:lpstr>
      <vt:lpstr>3. Run the Installer</vt:lpstr>
      <vt:lpstr>3. Run the Installer</vt:lpstr>
      <vt:lpstr>3. Run the Installer</vt:lpstr>
      <vt:lpstr>3. Run the Installer</vt:lpstr>
      <vt:lpstr>3. Run the Installer</vt:lpstr>
      <vt:lpstr>3. Run the Installer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100</cp:revision>
  <dcterms:created xsi:type="dcterms:W3CDTF">2018-10-18T06:47:55Z</dcterms:created>
  <dcterms:modified xsi:type="dcterms:W3CDTF">2018-10-26T05:10:56Z</dcterms:modified>
</cp:coreProperties>
</file>